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sldIdLst>
    <p:sldId id="258" r:id="rId3"/>
    <p:sldId id="259" r:id="rId4"/>
    <p:sldId id="261" r:id="rId5"/>
    <p:sldId id="266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>
                <a:solidFill>
                  <a:schemeClr val="bg1"/>
                </a:solidFill>
                <a:latin typeface="Minion Pro SmBd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DCBC-3CCE-477C-8061-2FFBBC070C62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0E07A-C2E8-4CBA-A67A-5ED12B2FAEC3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29AD-97F3-43B9-8632-5706CAB863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9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3366-DEC9-4831-8935-D8F8CB0C31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03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9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C8BB4-06FD-4798-86B0-66EC9051840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6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29AD-97F3-43B9-8632-5706CAB863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58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3366-DEC9-4831-8935-D8F8CB0C31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9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B4828-B8C1-4E4A-90A3-23C3E4FF64E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6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0E07A-C2E8-4CBA-A67A-5ED12B2FAEC3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29AD-97F3-43B9-8632-5706CAB863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3366-DEC9-4831-8935-D8F8CB0C31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9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9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C8BB4-06FD-4798-86B0-66EC9051840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9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>
                <a:solidFill>
                  <a:schemeClr val="bg1"/>
                </a:solidFill>
                <a:latin typeface="Minion Pro SmBd" pitchFamily="18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DCBC-3CCE-477C-8061-2FFBBC070C62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B4828-B8C1-4E4A-90A3-23C3E4FF64E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1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44931-B938-4DD6-9ACC-96CFE747C466}" type="slidenum">
              <a:rPr lang="fr-FR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31" name="Picture 7" descr="DDD-presentation territoire edition-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315913"/>
            <a:ext cx="9523413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67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44931-B938-4DD6-9ACC-96CFE747C466}" type="slidenum">
              <a:rPr lang="fr-FR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31" name="Picture 7" descr="DDD-presentation territoire edition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315913"/>
            <a:ext cx="9523413" cy="755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5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72" r:id="rId8"/>
    <p:sldLayoutId id="2147483673" r:id="rId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2484438" y="3213100"/>
          <a:ext cx="467995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Image" r:id="rId3" imgW="1828804" imgH="764985" progId="Photoshop.Image.11">
                  <p:embed/>
                </p:oleObj>
              </mc:Choice>
              <mc:Fallback>
                <p:oleObj name="Image" r:id="rId3" imgW="1828804" imgH="764985" progId="Photoshop.Image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213100"/>
                        <a:ext cx="467995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9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9541" y="2564904"/>
            <a:ext cx="7424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Chapter 4: </a:t>
            </a:r>
          </a:p>
          <a:p>
            <a:pPr algn="ctr"/>
            <a:endParaRPr lang="en-US" sz="2400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Guidelines for Engaging with Duty Bearers </a:t>
            </a:r>
            <a:endParaRPr lang="en-US" sz="24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bandeau_ddd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753100"/>
            <a:ext cx="7921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-180975" y="3284538"/>
            <a:ext cx="950595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</a:rPr>
              <a:t>Denis ROTH-FICHET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2060"/>
                </a:solidFill>
              </a:rPr>
              <a:t>Fondamental</a:t>
            </a:r>
            <a:r>
              <a:rPr lang="en-US" sz="2400" dirty="0" smtClean="0">
                <a:solidFill>
                  <a:srgbClr val="002060"/>
                </a:solidFill>
              </a:rPr>
              <a:t> Rights and Reform Manager – Rights and Equality Promotion </a:t>
            </a:r>
            <a:r>
              <a:rPr lang="en-US" sz="2400" dirty="0" err="1" smtClean="0">
                <a:solidFill>
                  <a:srgbClr val="002060"/>
                </a:solidFill>
              </a:rPr>
              <a:t>Departement</a:t>
            </a:r>
            <a:r>
              <a:rPr lang="en-US" sz="2400" dirty="0" smtClean="0">
                <a:solidFill>
                  <a:srgbClr val="002060"/>
                </a:solidFill>
              </a:rPr>
              <a:t> of the Defender of Rights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6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7667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Analyze the Situation and Identify Pertinent Duty Bearers</a:t>
            </a:r>
            <a:endParaRPr lang="en-US" sz="240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95736" y="5538415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 kind of duty bearer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Their work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Their obligations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avec flèche vers le bas 15"/>
          <p:cNvSpPr/>
          <p:nvPr/>
        </p:nvSpPr>
        <p:spPr>
          <a:xfrm>
            <a:off x="539552" y="1916832"/>
            <a:ext cx="7704856" cy="1317327"/>
          </a:xfrm>
          <a:prstGeom prst="downArrowCallou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Broad situation analysis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95736" y="33569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Identify problems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Seek out of the causes </a:t>
            </a:r>
          </a:p>
        </p:txBody>
      </p:sp>
      <p:sp>
        <p:nvSpPr>
          <p:cNvPr id="15" name="Rectangle avec flèche vers le bas 14"/>
          <p:cNvSpPr/>
          <p:nvPr/>
        </p:nvSpPr>
        <p:spPr>
          <a:xfrm>
            <a:off x="575556" y="4149080"/>
            <a:ext cx="7704856" cy="1317327"/>
          </a:xfrm>
          <a:prstGeom prst="downArrowCallou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Identifying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duty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bearers </a:t>
            </a:r>
          </a:p>
        </p:txBody>
      </p:sp>
    </p:spTree>
    <p:extLst>
      <p:ext uri="{BB962C8B-B14F-4D97-AF65-F5344CB8AC3E}">
        <p14:creationId xmlns:p14="http://schemas.microsoft.com/office/powerpoint/2010/main" val="29196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Establish an Understanding Committee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-19032" y="2633608"/>
            <a:ext cx="2286776" cy="556364"/>
          </a:xfrm>
          <a:prstGeom prst="round2DiagRect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Working groups Objectives </a:t>
            </a:r>
            <a:endParaRPr lang="en-US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59830" y="2265459"/>
            <a:ext cx="6104358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Sharing experiences and difficulties between NEBs and duty bearers </a:t>
            </a:r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-19032" y="4893436"/>
            <a:ext cx="2286776" cy="1096728"/>
          </a:xfrm>
          <a:prstGeom prst="round2DiagRect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Strategies for obtaining these objectives 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96343" y="5122058"/>
            <a:ext cx="6084169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nform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duty bearers of their judicial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obligations,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and international norms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325553" y="2557846"/>
            <a:ext cx="648070" cy="21485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325553" y="3023087"/>
            <a:ext cx="590263" cy="3295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059831" y="3060249"/>
            <a:ext cx="6084169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Awareness raising  of the commitment and activities of NEBs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09488" y="4602614"/>
            <a:ext cx="6066728" cy="338554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specific decisions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regarding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discrimination claims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96343" y="5868561"/>
            <a:ext cx="6084169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Highlighting and sharing the work of NEBs in the promotion of rights and equality (present tools – brochures, pamphlet) 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2325553" y="4771891"/>
            <a:ext cx="648070" cy="1779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325553" y="5346707"/>
            <a:ext cx="64807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364906" y="5805264"/>
            <a:ext cx="694926" cy="2961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Elaborate a Strategy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2452457" y="2143708"/>
            <a:ext cx="1924800" cy="1418456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Identify the causes of the problem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Hexagone 20"/>
          <p:cNvSpPr/>
          <p:nvPr/>
        </p:nvSpPr>
        <p:spPr>
          <a:xfrm>
            <a:off x="2452457" y="5034880"/>
            <a:ext cx="1924800" cy="1418456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Role and responsibility  of different actors</a:t>
            </a:r>
          </a:p>
        </p:txBody>
      </p:sp>
      <p:sp>
        <p:nvSpPr>
          <p:cNvPr id="23" name="Hexagone 22"/>
          <p:cNvSpPr/>
          <p:nvPr/>
        </p:nvSpPr>
        <p:spPr>
          <a:xfrm>
            <a:off x="4396673" y="5034880"/>
            <a:ext cx="2016224" cy="1418456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Strategy objectives </a:t>
            </a:r>
          </a:p>
        </p:txBody>
      </p:sp>
      <p:sp>
        <p:nvSpPr>
          <p:cNvPr id="24" name="Hexagone 23"/>
          <p:cNvSpPr/>
          <p:nvPr/>
        </p:nvSpPr>
        <p:spPr>
          <a:xfrm>
            <a:off x="940289" y="3583868"/>
            <a:ext cx="2500864" cy="1418456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The advantages of the collaboration for rights holders  </a:t>
            </a:r>
          </a:p>
        </p:txBody>
      </p:sp>
      <p:sp>
        <p:nvSpPr>
          <p:cNvPr id="25" name="Hexagone 24"/>
          <p:cNvSpPr/>
          <p:nvPr/>
        </p:nvSpPr>
        <p:spPr>
          <a:xfrm>
            <a:off x="4377257" y="2143708"/>
            <a:ext cx="2016224" cy="1418456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Resources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and tools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necessary for the intervention </a:t>
            </a:r>
          </a:p>
        </p:txBody>
      </p:sp>
      <p:sp>
        <p:nvSpPr>
          <p:cNvPr id="26" name="Hexagone 25"/>
          <p:cNvSpPr/>
          <p:nvPr/>
        </p:nvSpPr>
        <p:spPr>
          <a:xfrm>
            <a:off x="5476793" y="3583868"/>
            <a:ext cx="2551591" cy="1440160"/>
          </a:xfrm>
          <a:prstGeom prst="hexagon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How the collaboration reinforces the capacity of duty bearers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4472" y="4005064"/>
            <a:ext cx="2032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Identify </a:t>
            </a:r>
            <a:endParaRPr lang="en-US" sz="3200"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Elaborate a Strategy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-18256" y="1844824"/>
            <a:ext cx="8892480" cy="702130"/>
          </a:xfrm>
          <a:prstGeom prst="round2DiagRect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Black" pitchFamily="34" charset="0"/>
                <a:cs typeface="Arial" pitchFamily="34" charset="0"/>
              </a:rPr>
              <a:t>Case example: The Liaison Committee with Employment Intermediaries of the Defender of Rights  </a:t>
            </a:r>
            <a:endParaRPr lang="en-US" sz="20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518" y="306896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mplementation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of non- discrimination and equality awareness campaigns and actions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within and outside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organization </a:t>
            </a: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efusal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of all discriminatory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requests, equal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treatment in recruiting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procedures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Recruiting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transparency and objectivity </a:t>
            </a: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Promotion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of equal opportunity amongst candidates </a:t>
            </a: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Inform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 Defender of Rights of all measures taken regarding the commitment and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share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examples of good practices in this </a:t>
            </a: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domain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700" dirty="0" smtClean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Communicate </a:t>
            </a:r>
            <a:r>
              <a:rPr lang="en-US" sz="1700" dirty="0">
                <a:solidFill>
                  <a:srgbClr val="004FA3"/>
                </a:solidFill>
                <a:latin typeface="Arial" pitchFamily="34" charset="0"/>
                <a:cs typeface="Arial" pitchFamily="34" charset="0"/>
              </a:rPr>
              <a:t>the organization’s commitment to all those involved in the recruitment process (recruiting agencies, employers) </a:t>
            </a:r>
            <a:endParaRPr lang="fr-FR" sz="1700" dirty="0">
              <a:solidFill>
                <a:srgbClr val="004FA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2636912"/>
            <a:ext cx="6376169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Together for More Recruitment Equality  Charter </a:t>
            </a:r>
            <a:endParaRPr lang="en-US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47667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Hold Duty Bearers Accountable for their Actions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Arrondir un rectangle avec un coin diagonal 2"/>
          <p:cNvSpPr/>
          <p:nvPr/>
        </p:nvSpPr>
        <p:spPr>
          <a:xfrm>
            <a:off x="3059832" y="1988840"/>
            <a:ext cx="2952328" cy="914400"/>
          </a:xfrm>
          <a:prstGeom prst="round2Diag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Accountability </a:t>
            </a:r>
            <a:endParaRPr lang="en-US" sz="240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Flèche courbée vers la droite 5"/>
          <p:cNvSpPr/>
          <p:nvPr/>
        </p:nvSpPr>
        <p:spPr>
          <a:xfrm>
            <a:off x="611560" y="2132856"/>
            <a:ext cx="1800200" cy="2261097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/>
          <p:cNvSpPr/>
          <p:nvPr/>
        </p:nvSpPr>
        <p:spPr>
          <a:xfrm>
            <a:off x="6804248" y="2132856"/>
            <a:ext cx="1800200" cy="2261097"/>
          </a:xfrm>
          <a:prstGeom prst="curvedLeftArrow">
            <a:avLst>
              <a:gd name="adj1" fmla="val 25000"/>
              <a:gd name="adj2" fmla="val 50000"/>
              <a:gd name="adj3" fmla="val 2282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83768" y="3789041"/>
            <a:ext cx="2081019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Monitoring </a:t>
            </a:r>
            <a:endParaRPr lang="fr-FR" sz="24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45558" y="3789040"/>
            <a:ext cx="1957139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Evaluation</a:t>
            </a:r>
            <a:endParaRPr lang="fr-FR" sz="2400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2930015" y="4301992"/>
            <a:ext cx="561865" cy="5809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646305" y="4301992"/>
            <a:ext cx="509871" cy="5809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39552" y="4908092"/>
            <a:ext cx="3528392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Behavior / conduct of duty bearers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Effects on rights holders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Flaws / bias in strategy implementation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Implement a feedback system </a:t>
            </a:r>
            <a:endParaRPr lang="en-US" sz="16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416999" y="4908092"/>
            <a:ext cx="4176464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Policy / practice changes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Changes in norms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Increased awareness and responsiveness of duty bearers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Actions have reached target groups and groups most vulnerable to discrimination </a:t>
            </a:r>
            <a:endParaRPr lang="en-US" sz="16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738993"/>
            <a:ext cx="8136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http://www.defenseurdesdroits.fr/sites/default/files/upload/fiches-thematiques/discri-redaction-offres-emploi.pdf</a:t>
            </a:r>
            <a:endParaRPr lang="en-US" sz="15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3991917"/>
            <a:ext cx="71745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http://www.defenseurdesdroits.fr/sites/default/files/upload/oit-version-complete.pdf</a:t>
            </a:r>
            <a:endParaRPr lang="en-US" sz="15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5014008"/>
            <a:ext cx="71745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http://halde.defenseurdesdroits.fr/IMG/pdf/intermediaires-emploi.pdf</a:t>
            </a:r>
            <a:endParaRPr lang="en-US" sz="15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6036097"/>
            <a:ext cx="71745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http://halde.defenseurdesdroits.fr/IMG/pdf/Guide_intermediaire_HALDE-2.pdf</a:t>
            </a:r>
            <a:endParaRPr lang="en-US" sz="15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47667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Tools Created by the Defender of Rights for Engaging with Employment Intermediaries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2204864"/>
            <a:ext cx="329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Factsheet – Writing Job Offers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3457788"/>
            <a:ext cx="5506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Survey – Job Seekers  Perception of Discrimination </a:t>
            </a:r>
            <a:endParaRPr lang="en-US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4479879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Guide for Employment Intermediairies </a:t>
            </a:r>
            <a:endParaRPr lang="en-US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5501970"/>
            <a:ext cx="447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Guide for Employment Intermediairies n°2</a:t>
            </a:r>
            <a:endParaRPr lang="en-US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367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Minion Pro SmBd</vt:lpstr>
      <vt:lpstr>Wingdings</vt:lpstr>
      <vt:lpstr>Modèle par défaut</vt:lpstr>
      <vt:lpstr>2_Modèle par défaut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Casey Colleen</dc:creator>
  <cp:lastModifiedBy>Tamas Kadar</cp:lastModifiedBy>
  <cp:revision>91</cp:revision>
  <cp:lastPrinted>2013-10-18T12:12:31Z</cp:lastPrinted>
  <dcterms:created xsi:type="dcterms:W3CDTF">2013-10-07T10:55:34Z</dcterms:created>
  <dcterms:modified xsi:type="dcterms:W3CDTF">2013-10-20T08:51:43Z</dcterms:modified>
</cp:coreProperties>
</file>