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59" r:id="rId5"/>
    <p:sldId id="268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3" autoAdjust="0"/>
    <p:restoredTop sz="85439" autoAdjust="0"/>
  </p:normalViewPr>
  <p:slideViewPr>
    <p:cSldViewPr>
      <p:cViewPr varScale="1">
        <p:scale>
          <a:sx n="79" d="100"/>
          <a:sy n="79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291FF-7E9B-48BA-9BF6-746EDF507B6E}" type="datetimeFigureOut">
              <a:rPr lang="en-GB" smtClean="0"/>
              <a:t>13/05/2013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D9ED-3112-4A26-926C-BF86241A2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7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b="0" dirty="0" smtClean="0"/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9D9ED-3112-4A26-926C-BF86241A2A0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8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including the ability to challenge domestic legislation that is incompatible with the Directives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9D9ED-3112-4A26-926C-BF86241A2A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6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552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0900" y="1981200"/>
            <a:ext cx="2552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5736_image7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25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8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quineteurope.org/IMG/pdf/Religion_and_Belief_Report_merged_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/>
          <a:lstStyle/>
          <a:p>
            <a:pPr algn="ctr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Report on the Implementation of the Race and General Framework Directives</a:t>
            </a:r>
            <a:br>
              <a:rPr lang="en-GB" sz="32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Equinet Equality Law in Practice Working Group 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768752" cy="1752600"/>
          </a:xfrm>
        </p:spPr>
        <p:txBody>
          <a:bodyPr/>
          <a:lstStyle/>
          <a:p>
            <a:r>
              <a:rPr lang="en-GB" b="1" dirty="0" smtClean="0"/>
              <a:t>Jayne Hardwick</a:t>
            </a:r>
          </a:p>
          <a:p>
            <a:r>
              <a:rPr lang="en-GB" sz="2400" dirty="0" smtClean="0"/>
              <a:t>Senior Lawyer</a:t>
            </a:r>
          </a:p>
          <a:p>
            <a:r>
              <a:rPr lang="en-GB" sz="2400" dirty="0" smtClean="0"/>
              <a:t>Equality and Human Rights Commission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Implementation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486600" cy="41148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Effective, dissuasive and proportionate sanctions across Member States </a:t>
            </a:r>
          </a:p>
          <a:p>
            <a:endParaRPr lang="en-GB" dirty="0" smtClean="0"/>
          </a:p>
          <a:p>
            <a:r>
              <a:rPr lang="en-GB" dirty="0" smtClean="0"/>
              <a:t>Indirect discrimination.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Further possible new provisions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42584" cy="41148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multiple discrimination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Protection for volunteers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Overview of Presentation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02624" cy="4114800"/>
          </a:xfrm>
        </p:spPr>
        <p:txBody>
          <a:bodyPr/>
          <a:lstStyle/>
          <a:p>
            <a:endParaRPr lang="en-GB" b="1" dirty="0" smtClean="0"/>
          </a:p>
          <a:p>
            <a:r>
              <a:rPr lang="en-GB" dirty="0" smtClean="0"/>
              <a:t>Equinet Equality Law in Practice Working Group</a:t>
            </a:r>
          </a:p>
          <a:p>
            <a:endParaRPr lang="en-GB" dirty="0" smtClean="0"/>
          </a:p>
          <a:p>
            <a:r>
              <a:rPr lang="en-GB" dirty="0" smtClean="0"/>
              <a:t>Previous reports </a:t>
            </a:r>
          </a:p>
          <a:p>
            <a:endParaRPr lang="en-GB" dirty="0" smtClean="0"/>
          </a:p>
          <a:p>
            <a:r>
              <a:rPr lang="en-GB" dirty="0" smtClean="0"/>
              <a:t>Report on the Implementation of the Race and General Framework Directives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Equinet Equality Law in Practice Working Group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27 National Equality Bodies representing 23 Member States: 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Austria, Belgium, Croatia, Czech Republic, Denmark, Finland, France, Germany, Greece, Hungary, Latvia, Lithuania, Malta, Netherlands, Norway, Poland, Portugal, Romania, Serbia, Slovakia, Slovenia, Sweden, GB and Northern Ireland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72400" cy="1368152"/>
          </a:xfrm>
        </p:spPr>
        <p:txBody>
          <a:bodyPr/>
          <a:lstStyle/>
          <a:p>
            <a:pPr algn="ctr"/>
            <a:r>
              <a:rPr lang="en-GB" sz="3200" b="1" dirty="0" smtClean="0"/>
              <a:t>Equality Law in Practice, Working Group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4328120"/>
          </a:xfrm>
        </p:spPr>
        <p:txBody>
          <a:bodyPr/>
          <a:lstStyle/>
          <a:p>
            <a:pPr>
              <a:buNone/>
            </a:pPr>
            <a:r>
              <a:rPr lang="en-GB" sz="2400" b="1" dirty="0" smtClean="0"/>
              <a:t>March 2013: </a:t>
            </a:r>
            <a:r>
              <a:rPr lang="en-GB" sz="1400" dirty="0" smtClean="0"/>
              <a:t>http://www.equineteurope.org/New-Equality-Law-in-Practice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associative sex discrimination on grounds of pregnancy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discriminatory dismissal of older workers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discrimination on the ground of nationality or citizenship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May 2012 </a:t>
            </a:r>
            <a:r>
              <a:rPr lang="en-GB" sz="1400" dirty="0" smtClean="0">
                <a:solidFill>
                  <a:schemeClr val="tx2"/>
                </a:solidFill>
                <a:hlinkClick r:id="rId2"/>
              </a:rPr>
              <a:t>http://www.equineteurope.org/IMG//pdf/Religion_and_Belief_Report_merged_.pdf</a:t>
            </a:r>
            <a:endParaRPr lang="en-GB" sz="1400" dirty="0" smtClean="0">
              <a:solidFill>
                <a:schemeClr val="tx2"/>
              </a:solidFill>
            </a:endParaRPr>
          </a:p>
          <a:p>
            <a:r>
              <a:rPr lang="en-GB" sz="2400" dirty="0" smtClean="0"/>
              <a:t>Analyses religious discrimination and Article 9 cases in employment, education, services and public spaces. </a:t>
            </a:r>
          </a:p>
          <a:p>
            <a:r>
              <a:rPr lang="en-GB" sz="2400" dirty="0" smtClean="0"/>
              <a:t>Also analyses conflicts that can arise between the rights of religious persons and the rights of other groups.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 dirty="0" smtClean="0"/>
              <a:t>Latest Report on the Implementation of the Race and General Framework Directives, May 2013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486600" cy="41148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Parity between Directives</a:t>
            </a:r>
          </a:p>
          <a:p>
            <a:r>
              <a:rPr lang="en-GB" dirty="0" smtClean="0"/>
              <a:t>National Equality Bodies</a:t>
            </a:r>
          </a:p>
          <a:p>
            <a:r>
              <a:rPr lang="en-GB" dirty="0" smtClean="0"/>
              <a:t>Definitions</a:t>
            </a:r>
          </a:p>
          <a:p>
            <a:r>
              <a:rPr lang="en-GB" dirty="0" smtClean="0"/>
              <a:t>Clarifications</a:t>
            </a:r>
          </a:p>
          <a:p>
            <a:r>
              <a:rPr lang="en-GB" dirty="0" smtClean="0"/>
              <a:t>Implementation</a:t>
            </a:r>
          </a:p>
          <a:p>
            <a:r>
              <a:rPr lang="en-GB" dirty="0" smtClean="0"/>
              <a:t>Further possible new provisions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Parity between the Directives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04856" cy="447484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Need for protection outside employment on grounds of age, disability, sexual orientation and religion and belief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Obliging Member States to designate an independent equality body for the promotion of equal treatment in the areas covered by the General Framework Directive.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National Equality Bodies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630616" cy="4323184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Minimum standards for national equality bodies to guarantee their independence and effectiveness. </a:t>
            </a:r>
          </a:p>
          <a:p>
            <a:endParaRPr lang="en-GB" dirty="0" smtClean="0"/>
          </a:p>
          <a:p>
            <a:r>
              <a:rPr lang="en-GB" dirty="0" smtClean="0"/>
              <a:t>Competencies of equality bodies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Definitions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4800"/>
          </a:xfrm>
        </p:spPr>
        <p:txBody>
          <a:bodyPr/>
          <a:lstStyle/>
          <a:p>
            <a:r>
              <a:rPr lang="en-GB" sz="2000" dirty="0" smtClean="0"/>
              <a:t>Explicit protection against discrimination by association and on perceived grounds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Definition of disability</a:t>
            </a:r>
          </a:p>
          <a:p>
            <a:endParaRPr lang="en-GB" sz="2000" dirty="0" smtClean="0"/>
          </a:p>
          <a:p>
            <a:r>
              <a:rPr lang="en-GB" sz="2000" dirty="0" smtClean="0"/>
              <a:t>Victimisation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Definition of service and the type of services covered by the race directive</a:t>
            </a:r>
          </a:p>
          <a:p>
            <a:endParaRPr lang="en-GB" sz="2000" dirty="0" smtClean="0"/>
          </a:p>
          <a:p>
            <a:r>
              <a:rPr lang="en-GB" sz="2000" dirty="0" smtClean="0"/>
              <a:t>Nationality exemption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Clarification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486600" cy="4114800"/>
          </a:xfrm>
        </p:spPr>
        <p:txBody>
          <a:bodyPr/>
          <a:lstStyle/>
          <a:p>
            <a:r>
              <a:rPr lang="en-GB" dirty="0" smtClean="0"/>
              <a:t>The boundaries between education and vocational training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rules on the burden of proof in cases of victimisation and on reasonable accommodation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scope of positive action measures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176</TotalTime>
  <Words>302</Words>
  <Application>Microsoft Office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Trebuchet MS</vt:lpstr>
      <vt:lpstr>Default Theme</vt:lpstr>
      <vt:lpstr> Report on the Implementation of the Race and General Framework Directives  Equinet Equality Law in Practice Working Group  </vt:lpstr>
      <vt:lpstr>Overview of Presentation</vt:lpstr>
      <vt:lpstr> Equinet Equality Law in Practice Working Group </vt:lpstr>
      <vt:lpstr>Equality Law in Practice, Working Group Reports</vt:lpstr>
      <vt:lpstr>Latest Report on the Implementation of the Race and General Framework Directives, May 2013</vt:lpstr>
      <vt:lpstr>Parity between the Directives</vt:lpstr>
      <vt:lpstr>National Equality Bodies</vt:lpstr>
      <vt:lpstr>Definitions</vt:lpstr>
      <vt:lpstr>Clarification</vt:lpstr>
      <vt:lpstr>Implementation</vt:lpstr>
      <vt:lpstr>Further possible new provisions</vt:lpstr>
    </vt:vector>
  </TitlesOfParts>
  <Company>EHRC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Law in Practice Report, March 2013</dc:title>
  <dc:creator>Network Manager</dc:creator>
  <cp:lastModifiedBy>Tamas Kadar</cp:lastModifiedBy>
  <cp:revision>28</cp:revision>
  <dcterms:created xsi:type="dcterms:W3CDTF">2013-05-13T12:08:38Z</dcterms:created>
  <dcterms:modified xsi:type="dcterms:W3CDTF">2013-05-13T15:52:54Z</dcterms:modified>
</cp:coreProperties>
</file>